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0" r:id="rId4"/>
    <p:sldId id="333" r:id="rId5"/>
    <p:sldId id="483" r:id="rId6"/>
    <p:sldId id="510" r:id="rId7"/>
    <p:sldId id="513" r:id="rId8"/>
    <p:sldId id="514" r:id="rId9"/>
    <p:sldId id="515" r:id="rId10"/>
    <p:sldId id="516" r:id="rId11"/>
    <p:sldId id="517" r:id="rId12"/>
    <p:sldId id="484" r:id="rId13"/>
    <p:sldId id="485" r:id="rId14"/>
    <p:sldId id="486" r:id="rId15"/>
    <p:sldId id="487" r:id="rId16"/>
    <p:sldId id="488" r:id="rId17"/>
    <p:sldId id="489" r:id="rId18"/>
    <p:sldId id="490" r:id="rId19"/>
    <p:sldId id="491" r:id="rId20"/>
    <p:sldId id="492" r:id="rId21"/>
    <p:sldId id="493" r:id="rId22"/>
    <p:sldId id="494" r:id="rId23"/>
    <p:sldId id="495" r:id="rId24"/>
    <p:sldId id="496" r:id="rId25"/>
    <p:sldId id="497" r:id="rId26"/>
    <p:sldId id="498" r:id="rId27"/>
    <p:sldId id="499" r:id="rId28"/>
    <p:sldId id="519" r:id="rId29"/>
    <p:sldId id="500" r:id="rId30"/>
    <p:sldId id="501" r:id="rId31"/>
    <p:sldId id="502" r:id="rId32"/>
    <p:sldId id="503" r:id="rId33"/>
    <p:sldId id="518" r:id="rId34"/>
    <p:sldId id="481" r:id="rId35"/>
    <p:sldId id="482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 varScale="1">
        <p:scale>
          <a:sx n="63" d="100"/>
          <a:sy n="63" d="100"/>
        </p:scale>
        <p:origin x="84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0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also provides an interface for sets</a:t>
            </a:r>
          </a:p>
          <a:p>
            <a:r>
              <a:rPr lang="en-US" dirty="0"/>
              <a:t>A set is like a map without values (only keys)</a:t>
            </a:r>
          </a:p>
          <a:p>
            <a:r>
              <a:rPr lang="en-US" dirty="0"/>
              <a:t>All we care about is storing an unordered collection of things</a:t>
            </a:r>
          </a:p>
          <a:p>
            <a:r>
              <a:rPr lang="en-US" dirty="0"/>
              <a:t>The Java interface for sets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Set&lt;E&gt;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/>
              <a:t> is the type of objects being stored</a:t>
            </a:r>
          </a:p>
          <a:p>
            <a:r>
              <a:rPr lang="en-US" dirty="0"/>
              <a:t>Any Java class that implements this interface can do the important things that you need for a set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add(E element)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contains(Object object)</a:t>
            </a:r>
          </a:p>
        </p:txBody>
      </p:sp>
    </p:spTree>
    <p:extLst>
      <p:ext uri="{BB962C8B-B14F-4D97-AF65-F5344CB8AC3E}">
        <p14:creationId xmlns:p14="http://schemas.microsoft.com/office/powerpoint/2010/main" val="183801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F329C-9620-4492-928F-62F93144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E8C95-6E9A-448B-934E-BD39ADC28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compare the speed of a tree with the speed of a hash table</a:t>
            </a:r>
          </a:p>
          <a:p>
            <a:pPr lvl="1"/>
            <a:r>
              <a:rPr lang="en-US" dirty="0"/>
              <a:t>We can generate 1,000,000 random numbers</a:t>
            </a:r>
          </a:p>
          <a:p>
            <a:pPr lvl="1"/>
            <a:r>
              <a:rPr lang="en-US" dirty="0"/>
              <a:t>We can add this list of numbers to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en-US" dirty="0"/>
              <a:t> and 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</a:p>
          <a:p>
            <a:pPr lvl="1"/>
            <a:r>
              <a:rPr lang="en-US" dirty="0"/>
              <a:t>Then, we can test each one to see if other random numbers can be found inside</a:t>
            </a:r>
          </a:p>
        </p:txBody>
      </p:sp>
    </p:spTree>
    <p:extLst>
      <p:ext uri="{BB962C8B-B14F-4D97-AF65-F5344CB8AC3E}">
        <p14:creationId xmlns:p14="http://schemas.microsoft.com/office/powerpoint/2010/main" val="22548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Graphs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10653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graph?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Vertices (Nodes)</a:t>
            </a:r>
          </a:p>
          <a:p>
            <a:r>
              <a:rPr lang="en-US" dirty="0"/>
              <a:t>Edges</a:t>
            </a:r>
          </a:p>
        </p:txBody>
      </p:sp>
      <p:grpSp>
        <p:nvGrpSpPr>
          <p:cNvPr id="2" name="Group 41"/>
          <p:cNvGrpSpPr/>
          <p:nvPr/>
        </p:nvGrpSpPr>
        <p:grpSpPr>
          <a:xfrm>
            <a:off x="4122196" y="3002280"/>
            <a:ext cx="4313368" cy="2766284"/>
            <a:chOff x="2598196" y="3002280"/>
            <a:chExt cx="4313368" cy="27662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5" name="Straight Connector 14"/>
            <p:cNvCxnSpPr>
              <a:stCxn id="6" idx="7"/>
              <a:endCxn id="7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3"/>
              <a:endCxn id="10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5"/>
              <a:endCxn id="9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2"/>
              <a:endCxn id="8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5"/>
              <a:endCxn id="8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0" idx="6"/>
              <a:endCxn id="8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8" idx="5"/>
              <a:endCxn id="11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0"/>
          <p:cNvGrpSpPr/>
          <p:nvPr/>
        </p:nvGrpSpPr>
        <p:grpSpPr>
          <a:xfrm>
            <a:off x="3810000" y="2819400"/>
            <a:ext cx="4937760" cy="3261360"/>
            <a:chOff x="2286000" y="2819400"/>
            <a:chExt cx="4937760" cy="326136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Oval 5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grpFill/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08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two nodes are connected by an edge, they are </a:t>
            </a:r>
            <a:r>
              <a:rPr lang="en-US" b="1" dirty="0"/>
              <a:t>adjacent</a:t>
            </a:r>
          </a:p>
          <a:p>
            <a:r>
              <a:rPr lang="en-US" dirty="0"/>
              <a:t>The number of nodes adjacent to a particular node is called its </a:t>
            </a:r>
            <a:r>
              <a:rPr lang="en-US" b="1" dirty="0"/>
              <a:t>degree</a:t>
            </a:r>
          </a:p>
        </p:txBody>
      </p:sp>
    </p:spTree>
    <p:extLst>
      <p:ext uri="{BB962C8B-B14F-4D97-AF65-F5344CB8AC3E}">
        <p14:creationId xmlns:p14="http://schemas.microsoft.com/office/powerpoint/2010/main" val="297245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870950" cy="4800600"/>
          </a:xfrm>
        </p:spPr>
        <p:txBody>
          <a:bodyPr/>
          <a:lstStyle/>
          <a:p>
            <a:r>
              <a:rPr lang="en-US" dirty="0"/>
              <a:t>Labeled</a:t>
            </a:r>
          </a:p>
          <a:p>
            <a:r>
              <a:rPr lang="en-US" b="1" dirty="0"/>
              <a:t>Weighted</a:t>
            </a:r>
          </a:p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  <a:p>
            <a:r>
              <a:rPr lang="en-US" dirty="0" err="1"/>
              <a:t>Multigraphs</a:t>
            </a:r>
            <a:endParaRPr lang="en-US" dirty="0"/>
          </a:p>
        </p:txBody>
      </p:sp>
      <p:grpSp>
        <p:nvGrpSpPr>
          <p:cNvPr id="4" name="Group 49"/>
          <p:cNvGrpSpPr/>
          <p:nvPr/>
        </p:nvGrpSpPr>
        <p:grpSpPr>
          <a:xfrm>
            <a:off x="4122196" y="3002280"/>
            <a:ext cx="4442684" cy="3078480"/>
            <a:chOff x="2598196" y="3002280"/>
            <a:chExt cx="4442684" cy="30784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9" name="Curved Connector 38"/>
            <p:cNvCxnSpPr>
              <a:stCxn id="17" idx="5"/>
              <a:endCxn id="32" idx="4"/>
            </p:cNvCxnSpPr>
            <p:nvPr/>
          </p:nvCxnSpPr>
          <p:spPr>
            <a:xfrm rot="5400000" flipH="1" flipV="1">
              <a:off x="3550920" y="4137436"/>
              <a:ext cx="556036" cy="2461484"/>
            </a:xfrm>
            <a:prstGeom prst="curvedConnector3">
              <a:avLst>
                <a:gd name="adj1" fmla="val -50746"/>
              </a:avLst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41"/>
            <p:cNvCxnSpPr>
              <a:stCxn id="18" idx="6"/>
              <a:endCxn id="18" idx="4"/>
            </p:cNvCxnSpPr>
            <p:nvPr/>
          </p:nvCxnSpPr>
          <p:spPr>
            <a:xfrm flipH="1">
              <a:off x="6050280" y="5897880"/>
              <a:ext cx="182880" cy="182880"/>
            </a:xfrm>
            <a:prstGeom prst="curvedConnector4">
              <a:avLst>
                <a:gd name="adj1" fmla="val -125000"/>
                <a:gd name="adj2" fmla="val 225000"/>
              </a:avLst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hape 46"/>
            <p:cNvCxnSpPr>
              <a:stCxn id="31" idx="6"/>
              <a:endCxn id="33" idx="0"/>
            </p:cNvCxnSpPr>
            <p:nvPr/>
          </p:nvCxnSpPr>
          <p:spPr>
            <a:xfrm>
              <a:off x="5471160" y="3002280"/>
              <a:ext cx="1569720" cy="1264920"/>
            </a:xfrm>
            <a:prstGeom prst="curvedConnector2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hape 48"/>
            <p:cNvCxnSpPr>
              <a:stCxn id="33" idx="2"/>
              <a:endCxn id="31" idx="4"/>
            </p:cNvCxnSpPr>
            <p:nvPr/>
          </p:nvCxnSpPr>
          <p:spPr>
            <a:xfrm rot="10800000">
              <a:off x="5288280" y="3185160"/>
              <a:ext cx="1569720" cy="1264920"/>
            </a:xfrm>
            <a:prstGeom prst="curvedConnector2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3"/>
          <p:cNvGrpSpPr/>
          <p:nvPr/>
        </p:nvGrpSpPr>
        <p:grpSpPr>
          <a:xfrm>
            <a:off x="4122196" y="3002280"/>
            <a:ext cx="4313368" cy="2766284"/>
            <a:chOff x="2598196" y="3002280"/>
            <a:chExt cx="4313368" cy="27662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Straight Connector 4"/>
            <p:cNvCxnSpPr>
              <a:stCxn id="13" idx="7"/>
              <a:endCxn id="14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13" idx="3"/>
              <a:endCxn id="17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4" idx="5"/>
              <a:endCxn id="16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6" idx="2"/>
              <a:endCxn id="15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3" idx="5"/>
              <a:endCxn id="15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7" idx="6"/>
              <a:endCxn id="15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5" idx="5"/>
              <a:endCxn id="18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4724400" y="3810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</a:p>
        </p:txBody>
      </p:sp>
      <p:sp>
        <p:nvSpPr>
          <p:cNvPr id="14" name="Oval 13"/>
          <p:cNvSpPr/>
          <p:nvPr/>
        </p:nvSpPr>
        <p:spPr>
          <a:xfrm>
            <a:off x="6629400" y="2819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6400800" y="47244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sp>
        <p:nvSpPr>
          <p:cNvPr id="16" name="Oval 15"/>
          <p:cNvSpPr/>
          <p:nvPr/>
        </p:nvSpPr>
        <p:spPr>
          <a:xfrm>
            <a:off x="8382000" y="42672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3810000" y="5334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</a:t>
            </a:r>
          </a:p>
        </p:txBody>
      </p:sp>
      <p:sp>
        <p:nvSpPr>
          <p:cNvPr id="18" name="Oval 17"/>
          <p:cNvSpPr/>
          <p:nvPr/>
        </p:nvSpPr>
        <p:spPr>
          <a:xfrm>
            <a:off x="7391400" y="5715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</a:t>
            </a:r>
          </a:p>
        </p:txBody>
      </p:sp>
      <p:grpSp>
        <p:nvGrpSpPr>
          <p:cNvPr id="19" name="Group 28"/>
          <p:cNvGrpSpPr/>
          <p:nvPr/>
        </p:nvGrpSpPr>
        <p:grpSpPr>
          <a:xfrm>
            <a:off x="4092266" y="3048000"/>
            <a:ext cx="3855068" cy="2457510"/>
            <a:chOff x="2568266" y="3048000"/>
            <a:chExt cx="3855068" cy="2457510"/>
          </a:xfrm>
        </p:grpSpPr>
        <p:sp>
          <p:nvSpPr>
            <p:cNvPr id="22" name="TextBox 21"/>
            <p:cNvSpPr txBox="1"/>
            <p:nvPr/>
          </p:nvSpPr>
          <p:spPr>
            <a:xfrm>
              <a:off x="3954294" y="3048000"/>
              <a:ext cx="309700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96000" y="3257490"/>
              <a:ext cx="32733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68666" y="4267200"/>
              <a:ext cx="32733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191000" y="4019490"/>
              <a:ext cx="32733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68266" y="4419600"/>
              <a:ext cx="309700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81400" y="4857690"/>
              <a:ext cx="309700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38800" y="5105400"/>
              <a:ext cx="312906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grpSp>
        <p:nvGrpSpPr>
          <p:cNvPr id="20" name="Group 35"/>
          <p:cNvGrpSpPr/>
          <p:nvPr/>
        </p:nvGrpSpPr>
        <p:grpSpPr>
          <a:xfrm>
            <a:off x="3810000" y="2819400"/>
            <a:ext cx="4937760" cy="3261360"/>
            <a:chOff x="2286000" y="2819400"/>
            <a:chExt cx="4937760" cy="3261360"/>
          </a:xfrm>
          <a:effectLst/>
        </p:grpSpPr>
        <p:sp>
          <p:nvSpPr>
            <p:cNvPr id="30" name="Oval 29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ln w="38100" cmpd="sng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flavors of graphs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473608" y="2850993"/>
            <a:ext cx="3046809" cy="3777294"/>
            <a:chOff x="3949607" y="2850993"/>
            <a:chExt cx="3046809" cy="3777294"/>
          </a:xfrm>
        </p:grpSpPr>
        <p:sp>
          <p:nvSpPr>
            <p:cNvPr id="38" name="TextBox 37"/>
            <p:cNvSpPr txBox="1"/>
            <p:nvPr/>
          </p:nvSpPr>
          <p:spPr>
            <a:xfrm>
              <a:off x="3949607" y="6019797"/>
              <a:ext cx="32733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24532" y="3740440"/>
              <a:ext cx="309700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669082" y="2850993"/>
              <a:ext cx="32733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18722" y="6228177"/>
              <a:ext cx="311304" cy="400110"/>
            </a:xfrm>
            <a:prstGeom prst="rect">
              <a:avLst/>
            </a:prstGeom>
            <a:noFill/>
            <a:ln w="38100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87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Triangle inequality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 weighted graph obeys the triangle inequality, the direct route to a node is always fastest</a:t>
            </a:r>
            <a:endParaRPr lang="en-US" dirty="0"/>
          </a:p>
        </p:txBody>
      </p:sp>
      <p:grpSp>
        <p:nvGrpSpPr>
          <p:cNvPr id="4" name="Group 69"/>
          <p:cNvGrpSpPr/>
          <p:nvPr/>
        </p:nvGrpSpPr>
        <p:grpSpPr>
          <a:xfrm>
            <a:off x="1828800" y="3119736"/>
            <a:ext cx="3200400" cy="3265825"/>
            <a:chOff x="1828800" y="3119735"/>
            <a:chExt cx="3200400" cy="3265825"/>
          </a:xfrm>
        </p:grpSpPr>
        <p:cxnSp>
          <p:nvCxnSpPr>
            <p:cNvPr id="43" name="Straight Connector 42"/>
            <p:cNvCxnSpPr>
              <a:stCxn id="18" idx="2"/>
              <a:endCxn id="17" idx="5"/>
            </p:cNvCxnSpPr>
            <p:nvPr/>
          </p:nvCxnSpPr>
          <p:spPr>
            <a:xfrm rot="10800000">
              <a:off x="2369596" y="5646196"/>
              <a:ext cx="1211804" cy="5564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3"/>
            <p:cNvGrpSpPr/>
            <p:nvPr/>
          </p:nvGrpSpPr>
          <p:grpSpPr>
            <a:xfrm>
              <a:off x="2369596" y="4122196"/>
              <a:ext cx="2590800" cy="1951168"/>
              <a:chOff x="2598196" y="4122196"/>
              <a:chExt cx="2590800" cy="195116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6" name="Straight Connector 5"/>
              <p:cNvCxnSpPr>
                <a:stCxn id="13" idx="3"/>
                <a:endCxn id="17" idx="7"/>
              </p:cNvCxnSpPr>
              <p:nvPr/>
            </p:nvCxnSpPr>
            <p:spPr>
              <a:xfrm rot="5400000">
                <a:off x="2293396" y="4426996"/>
                <a:ext cx="1265368" cy="65576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stCxn id="13" idx="5"/>
                <a:endCxn id="15" idx="1"/>
              </p:cNvCxnSpPr>
              <p:nvPr/>
            </p:nvCxnSpPr>
            <p:spPr>
              <a:xfrm rot="16200000" flipH="1">
                <a:off x="3893596" y="3741196"/>
                <a:ext cx="655768" cy="141776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stCxn id="17" idx="6"/>
                <a:endCxn id="15" idx="3"/>
              </p:cNvCxnSpPr>
              <p:nvPr/>
            </p:nvCxnSpPr>
            <p:spPr>
              <a:xfrm flipV="1">
                <a:off x="2651760" y="5036596"/>
                <a:ext cx="2278604" cy="480284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15" idx="5"/>
                <a:endCxn id="18" idx="7"/>
              </p:cNvCxnSpPr>
              <p:nvPr/>
            </p:nvCxnSpPr>
            <p:spPr>
              <a:xfrm rot="5400000">
                <a:off x="4137212" y="5021580"/>
                <a:ext cx="1036768" cy="106680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2"/>
            <p:cNvSpPr/>
            <p:nvPr/>
          </p:nvSpPr>
          <p:spPr>
            <a:xfrm>
              <a:off x="2971800" y="3810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4648200" y="47244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057400" y="5334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3581400" y="6019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  <p:grpSp>
          <p:nvGrpSpPr>
            <p:cNvPr id="7" name="Group 28"/>
            <p:cNvGrpSpPr/>
            <p:nvPr/>
          </p:nvGrpSpPr>
          <p:grpSpPr>
            <a:xfrm>
              <a:off x="2339666" y="4019490"/>
              <a:ext cx="1950068" cy="1238310"/>
              <a:chOff x="2568266" y="4019490"/>
              <a:chExt cx="1950068" cy="123831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191000" y="401949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4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568266" y="4419600"/>
                <a:ext cx="3097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581400" y="4857690"/>
                <a:ext cx="3097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5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2590800" y="59436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419600" y="571500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828800" y="3119735"/>
              <a:ext cx="32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Triangle Inequality</a:t>
              </a:r>
            </a:p>
          </p:txBody>
        </p:sp>
      </p:grpSp>
      <p:grpSp>
        <p:nvGrpSpPr>
          <p:cNvPr id="8" name="Group 68"/>
          <p:cNvGrpSpPr/>
          <p:nvPr/>
        </p:nvGrpSpPr>
        <p:grpSpPr>
          <a:xfrm>
            <a:off x="6248400" y="2979004"/>
            <a:ext cx="3200400" cy="3497997"/>
            <a:chOff x="5410200" y="2979003"/>
            <a:chExt cx="3200400" cy="3497997"/>
          </a:xfrm>
        </p:grpSpPr>
        <p:grpSp>
          <p:nvGrpSpPr>
            <p:cNvPr id="12" name="Group 61"/>
            <p:cNvGrpSpPr/>
            <p:nvPr/>
          </p:nvGrpSpPr>
          <p:grpSpPr>
            <a:xfrm>
              <a:off x="6354286" y="4069080"/>
              <a:ext cx="1296988" cy="1906588"/>
              <a:chOff x="6582886" y="3992880"/>
              <a:chExt cx="1296988" cy="190658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55" name="Straight Connector 54"/>
              <p:cNvCxnSpPr>
                <a:stCxn id="46" idx="4"/>
                <a:endCxn id="48" idx="0"/>
              </p:cNvCxnSpPr>
              <p:nvPr/>
            </p:nvCxnSpPr>
            <p:spPr>
              <a:xfrm rot="5400000">
                <a:off x="5814060" y="4945380"/>
                <a:ext cx="1539240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46" idx="6"/>
                <a:endCxn id="51" idx="2"/>
              </p:cNvCxnSpPr>
              <p:nvPr/>
            </p:nvCxnSpPr>
            <p:spPr>
              <a:xfrm>
                <a:off x="6766560" y="3992880"/>
                <a:ext cx="929640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51" idx="4"/>
                <a:endCxn id="52" idx="0"/>
              </p:cNvCxnSpPr>
              <p:nvPr/>
            </p:nvCxnSpPr>
            <p:spPr>
              <a:xfrm rot="5400000">
                <a:off x="7109460" y="4945380"/>
                <a:ext cx="1539240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8" idx="6"/>
                <a:endCxn id="52" idx="2"/>
              </p:cNvCxnSpPr>
              <p:nvPr/>
            </p:nvCxnSpPr>
            <p:spPr>
              <a:xfrm>
                <a:off x="6766560" y="5897880"/>
                <a:ext cx="929640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Oval 45"/>
            <p:cNvSpPr/>
            <p:nvPr/>
          </p:nvSpPr>
          <p:spPr>
            <a:xfrm>
              <a:off x="6172200" y="3886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6172200" y="5791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7467600" y="3886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7467600" y="5791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858000" y="419100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858000" y="6076890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902266" y="485769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91200" y="485769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10200" y="2979003"/>
              <a:ext cx="32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No Triangle Inequality</a:t>
              </a:r>
            </a:p>
          </p:txBody>
        </p:sp>
      </p:grpSp>
      <p:grpSp>
        <p:nvGrpSpPr>
          <p:cNvPr id="14" name="Group 75"/>
          <p:cNvGrpSpPr/>
          <p:nvPr/>
        </p:nvGrpSpPr>
        <p:grpSpPr>
          <a:xfrm>
            <a:off x="8229600" y="4267201"/>
            <a:ext cx="533400" cy="1524001"/>
            <a:chOff x="7391400" y="4267200"/>
            <a:chExt cx="533400" cy="1524001"/>
          </a:xfrm>
          <a:solidFill>
            <a:schemeClr val="bg1">
              <a:lumMod val="50000"/>
            </a:schemeClr>
          </a:solidFill>
        </p:grpSpPr>
        <p:sp>
          <p:nvSpPr>
            <p:cNvPr id="71" name="Rectangle 70"/>
            <p:cNvSpPr/>
            <p:nvPr/>
          </p:nvSpPr>
          <p:spPr>
            <a:xfrm>
              <a:off x="7391400" y="4267200"/>
              <a:ext cx="533400" cy="1524000"/>
            </a:xfrm>
            <a:prstGeom prst="rect">
              <a:avLst/>
            </a:prstGeom>
            <a:grpFill/>
            <a:ln w="222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16200000" flipH="1">
              <a:off x="6782635" y="5028364"/>
              <a:ext cx="1524000" cy="1672"/>
            </a:xfrm>
            <a:prstGeom prst="line">
              <a:avLst/>
            </a:prstGeom>
            <a:grpFill/>
            <a:ln w="22225" cmpd="sng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7009563" y="5028365"/>
              <a:ext cx="1524000" cy="1672"/>
            </a:xfrm>
            <a:prstGeom prst="line">
              <a:avLst/>
            </a:prstGeom>
            <a:grpFill/>
            <a:ln w="22225" cmpd="sng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341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>
          <a:xfrm rot="16200000" flipV="1">
            <a:off x="5417596" y="4137436"/>
            <a:ext cx="655768" cy="1417768"/>
          </a:xfrm>
          <a:prstGeom prst="straightConnector1">
            <a:avLst/>
          </a:prstGeom>
          <a:ln w="38100" cmpd="sng">
            <a:solidFill>
              <a:schemeClr val="accent1">
                <a:lumMod val="75000"/>
              </a:schemeClr>
            </a:solidFill>
            <a:round/>
            <a:headEnd type="none" w="lg" len="lg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817396" y="482323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7093996" y="337543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6766560" y="484632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5417596" y="413743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175760" y="543283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5400000" flipH="1" flipV="1">
            <a:off x="5364480" y="2941320"/>
            <a:ext cx="807720" cy="1722120"/>
          </a:xfrm>
          <a:prstGeom prst="curvedConnector2">
            <a:avLst/>
          </a:prstGeom>
          <a:ln w="38100" cmpd="sng">
            <a:solidFill>
              <a:schemeClr val="accent1">
                <a:lumMod val="75000"/>
              </a:schemeClr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flipV="1">
            <a:off x="5090160" y="3581400"/>
            <a:ext cx="1722120" cy="807720"/>
          </a:xfrm>
          <a:prstGeom prst="curvedConnector2">
            <a:avLst/>
          </a:prstGeom>
          <a:ln w="38100" cmpd="sng">
            <a:solidFill>
              <a:schemeClr val="accent1">
                <a:lumMod val="75000"/>
              </a:schemeClr>
            </a:solidFill>
            <a:headEnd type="triangl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H="1">
            <a:off x="6583680" y="5486400"/>
            <a:ext cx="807720" cy="807720"/>
          </a:xfrm>
          <a:prstGeom prst="curvedConnector2">
            <a:avLst/>
          </a:prstGeom>
          <a:ln w="38100" cmpd="sng">
            <a:solidFill>
              <a:schemeClr val="accent1">
                <a:lumMod val="75000"/>
              </a:schemeClr>
            </a:solidFill>
            <a:headEnd type="triangl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/>
          <p:nvPr/>
        </p:nvCxnSpPr>
        <p:spPr>
          <a:xfrm rot="16200000" flipV="1">
            <a:off x="6766560" y="5303520"/>
            <a:ext cx="807720" cy="807720"/>
          </a:xfrm>
          <a:prstGeom prst="curvedConnector2">
            <a:avLst/>
          </a:prstGeom>
          <a:ln w="38100" cmpd="sng">
            <a:solidFill>
              <a:schemeClr val="accent1">
                <a:lumMod val="75000"/>
              </a:schemeClr>
            </a:solidFill>
            <a:headEnd type="triangl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graphs have edges with direction</a:t>
            </a:r>
          </a:p>
          <a:p>
            <a:r>
              <a:rPr lang="en-US"/>
              <a:t>Example: One way streets</a:t>
            </a:r>
          </a:p>
          <a:p>
            <a:r>
              <a:rPr lang="en-US"/>
              <a:t>Reachability?</a:t>
            </a:r>
            <a:endParaRPr lang="en-US" dirty="0"/>
          </a:p>
        </p:txBody>
      </p:sp>
      <p:grpSp>
        <p:nvGrpSpPr>
          <p:cNvPr id="4" name="Group 11"/>
          <p:cNvGrpSpPr/>
          <p:nvPr/>
        </p:nvGrpSpPr>
        <p:grpSpPr>
          <a:xfrm>
            <a:off x="3810000" y="3215640"/>
            <a:ext cx="4937760" cy="3261360"/>
            <a:chOff x="2286000" y="2819400"/>
            <a:chExt cx="4937760" cy="326136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Oval 12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7924800" y="2362200"/>
            <a:ext cx="1981200" cy="685800"/>
            <a:chOff x="6781800" y="2133600"/>
            <a:chExt cx="1981200" cy="685800"/>
          </a:xfrm>
        </p:grpSpPr>
        <p:sp>
          <p:nvSpPr>
            <p:cNvPr id="22" name="Rounded Rectangle 21"/>
            <p:cNvSpPr/>
            <p:nvPr/>
          </p:nvSpPr>
          <p:spPr>
            <a:xfrm>
              <a:off x="6781800" y="2133600"/>
              <a:ext cx="1981200" cy="685800"/>
            </a:xfrm>
            <a:prstGeom prst="roundRect">
              <a:avLst/>
            </a:prstGeom>
            <a:solidFill>
              <a:schemeClr val="tx1"/>
            </a:solidFill>
            <a:ln w="38100" cmpd="sng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7010400" y="2209800"/>
              <a:ext cx="1600200" cy="533400"/>
            </a:xfrm>
            <a:prstGeom prst="rightArrow">
              <a:avLst/>
            </a:prstGeom>
            <a:solidFill>
              <a:schemeClr val="bg1"/>
            </a:solidFill>
            <a:ln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ONE  WAY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26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we talk about connected graphs</a:t>
            </a:r>
          </a:p>
          <a:p>
            <a:r>
              <a:rPr lang="en-US" dirty="0"/>
              <a:t>But, not all graphs have to be connected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817396" y="467083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7093996" y="322303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5417596" y="398503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175760" y="528043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9"/>
          <p:cNvGrpSpPr/>
          <p:nvPr/>
        </p:nvGrpSpPr>
        <p:grpSpPr>
          <a:xfrm>
            <a:off x="5036596" y="3246120"/>
            <a:ext cx="3345404" cy="2766284"/>
            <a:chOff x="3512596" y="3002280"/>
            <a:chExt cx="3345404" cy="2766284"/>
          </a:xfrm>
        </p:grpSpPr>
        <p:cxnSp>
          <p:nvCxnSpPr>
            <p:cNvPr id="5" name="Straight Connector 4"/>
            <p:cNvCxnSpPr>
              <a:stCxn id="13" idx="7"/>
              <a:endCxn id="14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6" idx="2"/>
              <a:endCxn id="15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5" idx="5"/>
              <a:endCxn id="18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810000" y="3063240"/>
            <a:ext cx="4937760" cy="3261360"/>
            <a:chOff x="2286000" y="2819400"/>
            <a:chExt cx="4937760" cy="326136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Oval 12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124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76400"/>
                <a:ext cx="10972800" cy="5029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Complete graphs</a:t>
                </a:r>
              </a:p>
              <a:p>
                <a:r>
                  <a:rPr lang="en-US" dirty="0"/>
                  <a:t>Every node is connected to every other</a:t>
                </a:r>
              </a:p>
              <a:p>
                <a:r>
                  <a:rPr lang="en-US" dirty="0"/>
                  <a:t>How many edges in a complete graph with </a:t>
                </a:r>
                <a:r>
                  <a:rPr lang="en-US" b="1" i="1" dirty="0"/>
                  <a:t>n</a:t>
                </a:r>
                <a:r>
                  <a:rPr lang="en-US" dirty="0"/>
                  <a:t> nodes?</a:t>
                </a:r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pPr>
                  <a:buNone/>
                </a:pPr>
                <a:endParaRPr lang="en-US" sz="3600" dirty="0"/>
              </a:p>
              <a:p>
                <a:endParaRPr lang="en-US" dirty="0"/>
              </a:p>
              <a:p>
                <a:r>
                  <a:rPr lang="en-US" dirty="0"/>
                  <a:t>|</a:t>
                </a:r>
                <a:r>
                  <a:rPr lang="en-US" i="1" dirty="0"/>
                  <a:t>E</a:t>
                </a:r>
                <a:r>
                  <a:rPr lang="en-US" dirty="0"/>
                  <a:t>|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O(</a:t>
                </a:r>
                <a:r>
                  <a:rPr lang="en-US" i="1" dirty="0"/>
                  <a:t>n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76400"/>
                <a:ext cx="10972800" cy="5029200"/>
              </a:xfrm>
              <a:blipFill>
                <a:blip r:embed="rId2"/>
                <a:stretch>
                  <a:fillRect t="-1576" b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other extreme</a:t>
            </a:r>
          </a:p>
        </p:txBody>
      </p:sp>
      <p:grpSp>
        <p:nvGrpSpPr>
          <p:cNvPr id="4" name="Group 86"/>
          <p:cNvGrpSpPr/>
          <p:nvPr/>
        </p:nvGrpSpPr>
        <p:grpSpPr>
          <a:xfrm>
            <a:off x="3936071" y="3030032"/>
            <a:ext cx="3847418" cy="2467457"/>
            <a:chOff x="2636005" y="3040091"/>
            <a:chExt cx="4313368" cy="27662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" name="Straight Connector 4"/>
            <p:cNvCxnSpPr>
              <a:stCxn id="13" idx="7"/>
              <a:endCxn id="14" idx="2"/>
            </p:cNvCxnSpPr>
            <p:nvPr/>
          </p:nvCxnSpPr>
          <p:spPr>
            <a:xfrm flipV="1">
              <a:off x="3550405" y="3040091"/>
              <a:ext cx="1592804" cy="861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13" idx="3"/>
              <a:endCxn id="17" idx="7"/>
            </p:cNvCxnSpPr>
            <p:nvPr/>
          </p:nvCxnSpPr>
          <p:spPr>
            <a:xfrm flipH="1">
              <a:off x="2636005" y="4160007"/>
              <a:ext cx="655768" cy="12653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4" idx="5"/>
              <a:endCxn id="16" idx="1"/>
            </p:cNvCxnSpPr>
            <p:nvPr/>
          </p:nvCxnSpPr>
          <p:spPr>
            <a:xfrm>
              <a:off x="5455405" y="3169406"/>
              <a:ext cx="1493968" cy="1189169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6" idx="2"/>
              <a:endCxn id="15" idx="6"/>
            </p:cNvCxnSpPr>
            <p:nvPr/>
          </p:nvCxnSpPr>
          <p:spPr>
            <a:xfrm flipH="1">
              <a:off x="5280370" y="4487892"/>
              <a:ext cx="1615439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3" idx="5"/>
              <a:endCxn id="15" idx="1"/>
            </p:cNvCxnSpPr>
            <p:nvPr/>
          </p:nvCxnSpPr>
          <p:spPr>
            <a:xfrm>
              <a:off x="3550405" y="4160007"/>
              <a:ext cx="1417769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7" idx="6"/>
              <a:endCxn id="15" idx="3"/>
            </p:cNvCxnSpPr>
            <p:nvPr/>
          </p:nvCxnSpPr>
          <p:spPr>
            <a:xfrm flipV="1">
              <a:off x="2689569" y="5074407"/>
              <a:ext cx="2278604" cy="480285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5" idx="5"/>
              <a:endCxn id="18" idx="1"/>
            </p:cNvCxnSpPr>
            <p:nvPr/>
          </p:nvCxnSpPr>
          <p:spPr>
            <a:xfrm>
              <a:off x="5226805" y="5074407"/>
              <a:ext cx="731968" cy="731969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89"/>
          <p:cNvGrpSpPr/>
          <p:nvPr/>
        </p:nvGrpSpPr>
        <p:grpSpPr>
          <a:xfrm>
            <a:off x="3699592" y="2997058"/>
            <a:ext cx="4314590" cy="2731124"/>
            <a:chOff x="2339564" y="2971800"/>
            <a:chExt cx="4837119" cy="30618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0" name="Straight Connector 39"/>
            <p:cNvCxnSpPr>
              <a:stCxn id="13" idx="6"/>
              <a:endCxn id="16" idx="2"/>
            </p:cNvCxnSpPr>
            <p:nvPr/>
          </p:nvCxnSpPr>
          <p:spPr>
            <a:xfrm>
              <a:off x="3572647" y="3999367"/>
              <a:ext cx="3291841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>
              <a:stCxn id="18" idx="3"/>
              <a:endCxn id="17" idx="4"/>
            </p:cNvCxnSpPr>
            <p:nvPr/>
          </p:nvCxnSpPr>
          <p:spPr>
            <a:xfrm rot="5400000" flipH="1">
              <a:off x="4037691" y="4143924"/>
              <a:ext cx="327436" cy="3452084"/>
            </a:xfrm>
            <a:prstGeom prst="curvedConnector3">
              <a:avLst>
                <a:gd name="adj1" fmla="val -94629"/>
              </a:avLst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4" idx="4"/>
              <a:endCxn id="15" idx="0"/>
            </p:cNvCxnSpPr>
            <p:nvPr/>
          </p:nvCxnSpPr>
          <p:spPr>
            <a:xfrm flipH="1">
              <a:off x="5066168" y="3191646"/>
              <a:ext cx="228599" cy="153924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10800000" flipV="1">
              <a:off x="2339564" y="2971800"/>
              <a:ext cx="2765836" cy="2415764"/>
            </a:xfrm>
            <a:prstGeom prst="curvedConnector2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urved Connector 35"/>
            <p:cNvCxnSpPr>
              <a:stCxn id="14" idx="6"/>
              <a:endCxn id="18" idx="5"/>
            </p:cNvCxnSpPr>
            <p:nvPr/>
          </p:nvCxnSpPr>
          <p:spPr>
            <a:xfrm>
              <a:off x="5477647" y="3008766"/>
              <a:ext cx="708436" cy="3024917"/>
            </a:xfrm>
            <a:prstGeom prst="curvedConnector4">
              <a:avLst>
                <a:gd name="adj1" fmla="val 369210"/>
                <a:gd name="adj2" fmla="val 108472"/>
              </a:avLst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urved Connector 57"/>
            <p:cNvCxnSpPr>
              <a:stCxn id="17" idx="5"/>
              <a:endCxn id="16" idx="4"/>
            </p:cNvCxnSpPr>
            <p:nvPr/>
          </p:nvCxnSpPr>
          <p:spPr>
            <a:xfrm rot="5400000" flipH="1" flipV="1">
              <a:off x="4319406" y="2924722"/>
              <a:ext cx="1013236" cy="4442685"/>
            </a:xfrm>
            <a:prstGeom prst="curvedConnector3">
              <a:avLst>
                <a:gd name="adj1" fmla="val -30580"/>
              </a:avLst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hape 63"/>
            <p:cNvCxnSpPr>
              <a:stCxn id="13" idx="4"/>
              <a:endCxn id="18" idx="2"/>
            </p:cNvCxnSpPr>
            <p:nvPr/>
          </p:nvCxnSpPr>
          <p:spPr>
            <a:xfrm rot="16200000" flipH="1">
              <a:off x="3770766" y="3801246"/>
              <a:ext cx="1722121" cy="2484120"/>
            </a:xfrm>
            <a:prstGeom prst="curvedConnector2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urved Connector 69"/>
            <p:cNvCxnSpPr>
              <a:stCxn id="18" idx="6"/>
              <a:endCxn id="16" idx="5"/>
            </p:cNvCxnSpPr>
            <p:nvPr/>
          </p:nvCxnSpPr>
          <p:spPr>
            <a:xfrm flipV="1">
              <a:off x="6239647" y="4585882"/>
              <a:ext cx="937036" cy="1318485"/>
            </a:xfrm>
            <a:prstGeom prst="curvedConnector2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1"/>
          <p:cNvGrpSpPr/>
          <p:nvPr/>
        </p:nvGrpSpPr>
        <p:grpSpPr>
          <a:xfrm>
            <a:off x="3657600" y="2866907"/>
            <a:ext cx="4404360" cy="2909053"/>
            <a:chOff x="2286000" y="2819400"/>
            <a:chExt cx="4937760" cy="3261360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Oval 12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grpFill/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1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(Chaining) hash table implementation</a:t>
            </a:r>
          </a:p>
          <a:p>
            <a:r>
              <a:rPr lang="en-US" dirty="0"/>
              <a:t>Maps and sets in the JCF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80204"/>
          </a:xfrm>
        </p:spPr>
        <p:txBody>
          <a:bodyPr>
            <a:normAutofit fontScale="92500"/>
          </a:bodyPr>
          <a:lstStyle/>
          <a:p>
            <a:r>
              <a:rPr lang="en-US" dirty="0"/>
              <a:t>We can talk about a part of a graph</a:t>
            </a:r>
          </a:p>
          <a:p>
            <a:r>
              <a:rPr lang="en-US" dirty="0"/>
              <a:t>For example, what is the largest complete </a:t>
            </a:r>
            <a:r>
              <a:rPr lang="en-US" dirty="0" err="1"/>
              <a:t>subgraph</a:t>
            </a:r>
            <a:r>
              <a:rPr lang="en-US" dirty="0"/>
              <a:t> in this graph?</a:t>
            </a:r>
          </a:p>
        </p:txBody>
      </p:sp>
      <p:cxnSp>
        <p:nvCxnSpPr>
          <p:cNvPr id="5" name="Straight Connector 4"/>
          <p:cNvCxnSpPr>
            <a:stCxn id="13" idx="7"/>
            <a:endCxn id="14" idx="2"/>
          </p:cNvCxnSpPr>
          <p:nvPr/>
        </p:nvCxnSpPr>
        <p:spPr>
          <a:xfrm rot="5400000" flipH="1" flipV="1">
            <a:off x="5402356" y="2865120"/>
            <a:ext cx="861284" cy="159280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3" idx="3"/>
            <a:endCxn id="17" idx="7"/>
          </p:cNvCxnSpPr>
          <p:nvPr/>
        </p:nvCxnSpPr>
        <p:spPr>
          <a:xfrm rot="5400000">
            <a:off x="3817396" y="4655596"/>
            <a:ext cx="1265368" cy="655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4" idx="5"/>
            <a:endCxn id="16" idx="1"/>
          </p:cNvCxnSpPr>
          <p:nvPr/>
        </p:nvCxnSpPr>
        <p:spPr>
          <a:xfrm rot="16200000" flipH="1">
            <a:off x="7093996" y="3207796"/>
            <a:ext cx="1189168" cy="1493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6" idx="2"/>
            <a:endCxn id="15" idx="6"/>
          </p:cNvCxnSpPr>
          <p:nvPr/>
        </p:nvCxnSpPr>
        <p:spPr>
          <a:xfrm rot="10800000" flipV="1">
            <a:off x="6766560" y="4678680"/>
            <a:ext cx="1615440" cy="45720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5"/>
            <a:endCxn id="15" idx="1"/>
          </p:cNvCxnSpPr>
          <p:nvPr/>
        </p:nvCxnSpPr>
        <p:spPr>
          <a:xfrm rot="16200000" flipH="1">
            <a:off x="5417596" y="3969796"/>
            <a:ext cx="655768" cy="14177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7" idx="6"/>
            <a:endCxn id="15" idx="3"/>
          </p:cNvCxnSpPr>
          <p:nvPr/>
        </p:nvCxnSpPr>
        <p:spPr>
          <a:xfrm flipV="1">
            <a:off x="4175760" y="5265196"/>
            <a:ext cx="2278604" cy="480284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5" idx="5"/>
            <a:endCxn id="18" idx="1"/>
          </p:cNvCxnSpPr>
          <p:nvPr/>
        </p:nvCxnSpPr>
        <p:spPr>
          <a:xfrm rot="16200000" flipH="1">
            <a:off x="6712996" y="5265196"/>
            <a:ext cx="731968" cy="731968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724400" y="40386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4" name="Oval 13"/>
          <p:cNvSpPr/>
          <p:nvPr/>
        </p:nvSpPr>
        <p:spPr>
          <a:xfrm>
            <a:off x="6629400" y="3048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6400800" y="49530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6" name="Oval 15"/>
          <p:cNvSpPr/>
          <p:nvPr/>
        </p:nvSpPr>
        <p:spPr>
          <a:xfrm>
            <a:off x="8382000" y="44958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3810000" y="55626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Oval 17"/>
          <p:cNvSpPr/>
          <p:nvPr/>
        </p:nvSpPr>
        <p:spPr>
          <a:xfrm>
            <a:off x="7391400" y="594360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69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tree</a:t>
            </a:r>
            <a:r>
              <a:rPr lang="en-US" dirty="0"/>
              <a:t> (in the graph sense) is a connected acyclic graph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tree does not have to have a root (unlike tree data structures)</a:t>
            </a:r>
          </a:p>
          <a:p>
            <a:r>
              <a:rPr lang="en-US" dirty="0"/>
              <a:t>A tree with </a:t>
            </a:r>
            <a:r>
              <a:rPr lang="en-US" b="1" i="1" dirty="0"/>
              <a:t>n</a:t>
            </a:r>
            <a:r>
              <a:rPr lang="en-US" dirty="0"/>
              <a:t> nodes will always have </a:t>
            </a:r>
            <a:r>
              <a:rPr lang="en-US" b="1" i="1" dirty="0"/>
              <a:t>n</a:t>
            </a:r>
            <a:r>
              <a:rPr lang="en-US" dirty="0"/>
              <a:t> – 1 edges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505200" y="2301828"/>
            <a:ext cx="4876800" cy="2803572"/>
            <a:chOff x="2286000" y="2660747"/>
            <a:chExt cx="6309360" cy="3627121"/>
          </a:xfrm>
        </p:grpSpPr>
        <p:cxnSp>
          <p:nvCxnSpPr>
            <p:cNvPr id="4" name="Straight Connector 3"/>
            <p:cNvCxnSpPr>
              <a:stCxn id="11" idx="7"/>
              <a:endCxn id="12" idx="2"/>
            </p:cNvCxnSpPr>
            <p:nvPr/>
          </p:nvCxnSpPr>
          <p:spPr>
            <a:xfrm rot="5400000" flipH="1" flipV="1">
              <a:off x="3878356" y="2560320"/>
              <a:ext cx="861284" cy="15928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11" idx="3"/>
              <a:endCxn id="15" idx="7"/>
            </p:cNvCxnSpPr>
            <p:nvPr/>
          </p:nvCxnSpPr>
          <p:spPr>
            <a:xfrm rot="5400000">
              <a:off x="2293396" y="4350796"/>
              <a:ext cx="12653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12" idx="5"/>
              <a:endCxn id="14" idx="1"/>
            </p:cNvCxnSpPr>
            <p:nvPr/>
          </p:nvCxnSpPr>
          <p:spPr>
            <a:xfrm rot="16200000" flipH="1">
              <a:off x="5569996" y="2902996"/>
              <a:ext cx="1189168" cy="1493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11" idx="5"/>
              <a:endCxn id="13" idx="1"/>
            </p:cNvCxnSpPr>
            <p:nvPr/>
          </p:nvCxnSpPr>
          <p:spPr>
            <a:xfrm rot="16200000" flipH="1">
              <a:off x="3893596" y="3664996"/>
              <a:ext cx="655768" cy="1417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3" idx="5"/>
              <a:endCxn id="16" idx="1"/>
            </p:cNvCxnSpPr>
            <p:nvPr/>
          </p:nvCxnSpPr>
          <p:spPr>
            <a:xfrm rot="16200000" flipH="1">
              <a:off x="5188996" y="49603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3200400" y="3733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5105400" y="2743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876800" y="46482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0" y="41910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286000" y="5257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5638800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7781388" y="2660747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G</a:t>
              </a:r>
            </a:p>
          </p:txBody>
        </p:sp>
        <p:cxnSp>
          <p:nvCxnSpPr>
            <p:cNvPr id="19" name="Straight Connector 18"/>
            <p:cNvCxnSpPr>
              <a:stCxn id="14" idx="7"/>
              <a:endCxn id="17" idx="3"/>
            </p:cNvCxnSpPr>
            <p:nvPr/>
          </p:nvCxnSpPr>
          <p:spPr>
            <a:xfrm flipV="1">
              <a:off x="7170196" y="2972943"/>
              <a:ext cx="664756" cy="1271621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4" idx="5"/>
              <a:endCxn id="22" idx="2"/>
            </p:cNvCxnSpPr>
            <p:nvPr/>
          </p:nvCxnSpPr>
          <p:spPr>
            <a:xfrm>
              <a:off x="7170196" y="4503196"/>
              <a:ext cx="1059404" cy="577982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139716" y="5922108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I</a:t>
              </a:r>
            </a:p>
          </p:txBody>
        </p:sp>
        <p:cxnSp>
          <p:nvCxnSpPr>
            <p:cNvPr id="25" name="Straight Connector 24"/>
            <p:cNvCxnSpPr>
              <a:stCxn id="14" idx="4"/>
              <a:endCxn id="24" idx="0"/>
            </p:cNvCxnSpPr>
            <p:nvPr/>
          </p:nvCxnSpPr>
          <p:spPr>
            <a:xfrm>
              <a:off x="7040880" y="4556760"/>
              <a:ext cx="281716" cy="136534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8229600" y="4898298"/>
              <a:ext cx="365760" cy="3657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92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953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path</a:t>
            </a:r>
            <a:r>
              <a:rPr lang="en-US" dirty="0"/>
              <a:t> is a sequence of nodes connected by edges</a:t>
            </a:r>
          </a:p>
          <a:p>
            <a:r>
              <a:rPr lang="en-US" dirty="0"/>
              <a:t>A </a:t>
            </a:r>
            <a:r>
              <a:rPr lang="en-US" b="1" dirty="0"/>
              <a:t>simple path</a:t>
            </a:r>
            <a:r>
              <a:rPr lang="en-US" dirty="0"/>
              <a:t> has no repeated nodes</a:t>
            </a:r>
          </a:p>
          <a:p>
            <a:r>
              <a:rPr lang="en-US" dirty="0"/>
              <a:t>A </a:t>
            </a:r>
            <a:r>
              <a:rPr lang="en-US" b="1" dirty="0"/>
              <a:t>cycle</a:t>
            </a:r>
            <a:r>
              <a:rPr lang="en-US" dirty="0"/>
              <a:t> is a path with at least one edge whose first and last node are the same</a:t>
            </a:r>
          </a:p>
          <a:p>
            <a:r>
              <a:rPr lang="en-US" dirty="0"/>
              <a:t>A </a:t>
            </a:r>
            <a:r>
              <a:rPr lang="en-US" b="1" dirty="0"/>
              <a:t>simple cycle</a:t>
            </a:r>
            <a:r>
              <a:rPr lang="en-US" dirty="0"/>
              <a:t> is a cycle with no repeated edges or nodes (except the first and the last)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5874796" y="2849880"/>
            <a:ext cx="4442684" cy="2895600"/>
            <a:chOff x="2598196" y="3002280"/>
            <a:chExt cx="4442684" cy="2895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4" name="Straight Connector 53"/>
            <p:cNvCxnSpPr>
              <a:stCxn id="37" idx="7"/>
              <a:endCxn id="35" idx="4"/>
            </p:cNvCxnSpPr>
            <p:nvPr/>
          </p:nvCxnSpPr>
          <p:spPr>
            <a:xfrm flipV="1">
              <a:off x="6179596" y="4632960"/>
              <a:ext cx="861284" cy="11356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7" idx="2"/>
              <a:endCxn id="36" idx="5"/>
            </p:cNvCxnSpPr>
            <p:nvPr/>
          </p:nvCxnSpPr>
          <p:spPr>
            <a:xfrm flipH="1" flipV="1">
              <a:off x="2598196" y="5646196"/>
              <a:ext cx="3269204" cy="2516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33" idx="4"/>
              <a:endCxn id="34" idx="0"/>
            </p:cNvCxnSpPr>
            <p:nvPr/>
          </p:nvCxnSpPr>
          <p:spPr>
            <a:xfrm flipH="1">
              <a:off x="5059680" y="3185160"/>
              <a:ext cx="228600" cy="153924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32" idx="7"/>
              <a:endCxn id="33" idx="2"/>
            </p:cNvCxnSpPr>
            <p:nvPr/>
          </p:nvCxnSpPr>
          <p:spPr>
            <a:xfrm flipV="1">
              <a:off x="3512596" y="3002280"/>
              <a:ext cx="1592804" cy="861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32" idx="3"/>
              <a:endCxn id="36" idx="7"/>
            </p:cNvCxnSpPr>
            <p:nvPr/>
          </p:nvCxnSpPr>
          <p:spPr>
            <a:xfrm flipH="1">
              <a:off x="2598196" y="4122196"/>
              <a:ext cx="655768" cy="12653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33" idx="5"/>
              <a:endCxn id="35" idx="1"/>
            </p:cNvCxnSpPr>
            <p:nvPr/>
          </p:nvCxnSpPr>
          <p:spPr>
            <a:xfrm>
              <a:off x="5417596" y="3131596"/>
              <a:ext cx="1493968" cy="11891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5" idx="2"/>
              <a:endCxn id="34" idx="6"/>
            </p:cNvCxnSpPr>
            <p:nvPr/>
          </p:nvCxnSpPr>
          <p:spPr>
            <a:xfrm flipH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32" idx="5"/>
              <a:endCxn id="34" idx="1"/>
            </p:cNvCxnSpPr>
            <p:nvPr/>
          </p:nvCxnSpPr>
          <p:spPr>
            <a:xfrm>
              <a:off x="3512596" y="4122196"/>
              <a:ext cx="14177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6" idx="6"/>
              <a:endCxn id="34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34" idx="5"/>
              <a:endCxn id="37" idx="1"/>
            </p:cNvCxnSpPr>
            <p:nvPr/>
          </p:nvCxnSpPr>
          <p:spPr>
            <a:xfrm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/>
          <p:cNvSpPr/>
          <p:nvPr/>
        </p:nvSpPr>
        <p:spPr>
          <a:xfrm>
            <a:off x="6477000" y="3657600"/>
            <a:ext cx="365760" cy="365760"/>
          </a:xfrm>
          <a:prstGeom prst="ellipse">
            <a:avLst/>
          </a:prstGeom>
          <a:solidFill>
            <a:schemeClr val="accent3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3" name="Oval 32"/>
          <p:cNvSpPr/>
          <p:nvPr/>
        </p:nvSpPr>
        <p:spPr>
          <a:xfrm>
            <a:off x="8382000" y="2667000"/>
            <a:ext cx="365760" cy="365760"/>
          </a:xfrm>
          <a:prstGeom prst="ellipse">
            <a:avLst/>
          </a:prstGeom>
          <a:solidFill>
            <a:schemeClr val="accent1"/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8153400" y="4572000"/>
            <a:ext cx="365760" cy="365760"/>
          </a:xfrm>
          <a:prstGeom prst="ellipse">
            <a:avLst/>
          </a:prstGeom>
          <a:solidFill>
            <a:schemeClr val="accent4"/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5" name="Oval 34"/>
          <p:cNvSpPr/>
          <p:nvPr/>
        </p:nvSpPr>
        <p:spPr>
          <a:xfrm>
            <a:off x="10134600" y="4114800"/>
            <a:ext cx="365760" cy="365760"/>
          </a:xfrm>
          <a:prstGeom prst="ellipse">
            <a:avLst/>
          </a:prstGeom>
          <a:solidFill>
            <a:schemeClr val="tx2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5562600" y="5181600"/>
            <a:ext cx="365760" cy="365760"/>
          </a:xfrm>
          <a:prstGeom prst="ellipse">
            <a:avLst/>
          </a:prstGeom>
          <a:solidFill>
            <a:schemeClr val="accent2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Oval 36"/>
          <p:cNvSpPr/>
          <p:nvPr/>
        </p:nvSpPr>
        <p:spPr>
          <a:xfrm>
            <a:off x="9144000" y="5562600"/>
            <a:ext cx="365760" cy="365760"/>
          </a:xfrm>
          <a:prstGeom prst="ellipse">
            <a:avLst/>
          </a:prstGeom>
          <a:solidFill>
            <a:schemeClr val="accent6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5" name="Group 37"/>
          <p:cNvGrpSpPr/>
          <p:nvPr/>
        </p:nvGrpSpPr>
        <p:grpSpPr>
          <a:xfrm>
            <a:off x="5844866" y="2895600"/>
            <a:ext cx="3855068" cy="2457510"/>
            <a:chOff x="2568266" y="3048000"/>
            <a:chExt cx="3855068" cy="2457510"/>
          </a:xfrm>
        </p:grpSpPr>
        <p:sp>
          <p:nvSpPr>
            <p:cNvPr id="39" name="TextBox 38"/>
            <p:cNvSpPr txBox="1"/>
            <p:nvPr/>
          </p:nvSpPr>
          <p:spPr>
            <a:xfrm>
              <a:off x="3954294" y="30480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96000" y="3257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68666" y="426720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91000" y="4019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8266" y="44196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81400" y="485769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38800" y="5105400"/>
              <a:ext cx="312906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620000" y="523869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525000" y="470529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0" y="342900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9844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953000" cy="4625609"/>
          </a:xfrm>
        </p:spPr>
        <p:txBody>
          <a:bodyPr>
            <a:normAutofit/>
          </a:bodyPr>
          <a:lstStyle/>
          <a:p>
            <a:r>
              <a:rPr lang="en-US" dirty="0"/>
              <a:t>Many practical problems look at graphs with weighted edges</a:t>
            </a:r>
          </a:p>
          <a:p>
            <a:r>
              <a:rPr lang="en-US" dirty="0"/>
              <a:t>The cost or weight of the path is usually the sum of the edge weights</a:t>
            </a:r>
          </a:p>
          <a:p>
            <a:r>
              <a:rPr lang="en-US" dirty="0"/>
              <a:t>This path from A to C costs 5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5874796" y="2849880"/>
            <a:ext cx="4442684" cy="2895600"/>
            <a:chOff x="2598196" y="3002280"/>
            <a:chExt cx="4442684" cy="2895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4" name="Straight Connector 53"/>
            <p:cNvCxnSpPr>
              <a:stCxn id="37" idx="7"/>
              <a:endCxn id="35" idx="4"/>
            </p:cNvCxnSpPr>
            <p:nvPr/>
          </p:nvCxnSpPr>
          <p:spPr>
            <a:xfrm flipV="1">
              <a:off x="6179596" y="4632960"/>
              <a:ext cx="861284" cy="113560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7" idx="2"/>
              <a:endCxn id="36" idx="5"/>
            </p:cNvCxnSpPr>
            <p:nvPr/>
          </p:nvCxnSpPr>
          <p:spPr>
            <a:xfrm flipH="1" flipV="1">
              <a:off x="2598196" y="5646196"/>
              <a:ext cx="3269204" cy="2516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33" idx="4"/>
              <a:endCxn id="34" idx="0"/>
            </p:cNvCxnSpPr>
            <p:nvPr/>
          </p:nvCxnSpPr>
          <p:spPr>
            <a:xfrm flipH="1">
              <a:off x="5059680" y="3185160"/>
              <a:ext cx="228600" cy="153924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32" idx="7"/>
              <a:endCxn id="33" idx="2"/>
            </p:cNvCxnSpPr>
            <p:nvPr/>
          </p:nvCxnSpPr>
          <p:spPr>
            <a:xfrm flipV="1">
              <a:off x="3512596" y="3002280"/>
              <a:ext cx="1592804" cy="861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32" idx="3"/>
              <a:endCxn id="36" idx="7"/>
            </p:cNvCxnSpPr>
            <p:nvPr/>
          </p:nvCxnSpPr>
          <p:spPr>
            <a:xfrm flipH="1">
              <a:off x="2598196" y="4122196"/>
              <a:ext cx="655768" cy="12653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33" idx="5"/>
              <a:endCxn id="35" idx="1"/>
            </p:cNvCxnSpPr>
            <p:nvPr/>
          </p:nvCxnSpPr>
          <p:spPr>
            <a:xfrm>
              <a:off x="5417596" y="3131596"/>
              <a:ext cx="1493968" cy="11891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5" idx="2"/>
              <a:endCxn id="34" idx="6"/>
            </p:cNvCxnSpPr>
            <p:nvPr/>
          </p:nvCxnSpPr>
          <p:spPr>
            <a:xfrm flipH="1">
              <a:off x="5242560" y="4450080"/>
              <a:ext cx="1615440" cy="457200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32" idx="5"/>
              <a:endCxn id="34" idx="1"/>
            </p:cNvCxnSpPr>
            <p:nvPr/>
          </p:nvCxnSpPr>
          <p:spPr>
            <a:xfrm>
              <a:off x="3512596" y="4122196"/>
              <a:ext cx="1417768" cy="6557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6" idx="6"/>
              <a:endCxn id="34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34" idx="5"/>
              <a:endCxn id="37" idx="1"/>
            </p:cNvCxnSpPr>
            <p:nvPr/>
          </p:nvCxnSpPr>
          <p:spPr>
            <a:xfrm>
              <a:off x="5188996" y="5036596"/>
              <a:ext cx="731968" cy="731968"/>
            </a:xfrm>
            <a:prstGeom prst="line">
              <a:avLst/>
            </a:prstGeom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/>
          <p:cNvSpPr/>
          <p:nvPr/>
        </p:nvSpPr>
        <p:spPr>
          <a:xfrm>
            <a:off x="6477000" y="3657600"/>
            <a:ext cx="365760" cy="365760"/>
          </a:xfrm>
          <a:prstGeom prst="ellipse">
            <a:avLst/>
          </a:prstGeom>
          <a:solidFill>
            <a:schemeClr val="accent3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3" name="Oval 32"/>
          <p:cNvSpPr/>
          <p:nvPr/>
        </p:nvSpPr>
        <p:spPr>
          <a:xfrm>
            <a:off x="8382000" y="2667000"/>
            <a:ext cx="365760" cy="365760"/>
          </a:xfrm>
          <a:prstGeom prst="ellipse">
            <a:avLst/>
          </a:prstGeom>
          <a:solidFill>
            <a:schemeClr val="accent1"/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8153400" y="4572000"/>
            <a:ext cx="365760" cy="365760"/>
          </a:xfrm>
          <a:prstGeom prst="ellipse">
            <a:avLst/>
          </a:prstGeom>
          <a:solidFill>
            <a:schemeClr val="accent4"/>
          </a:solidFill>
          <a:ln w="254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5" name="Oval 34"/>
          <p:cNvSpPr/>
          <p:nvPr/>
        </p:nvSpPr>
        <p:spPr>
          <a:xfrm>
            <a:off x="10134600" y="4114800"/>
            <a:ext cx="365760" cy="365760"/>
          </a:xfrm>
          <a:prstGeom prst="ellipse">
            <a:avLst/>
          </a:prstGeom>
          <a:solidFill>
            <a:schemeClr val="tx2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5562600" y="5181600"/>
            <a:ext cx="365760" cy="365760"/>
          </a:xfrm>
          <a:prstGeom prst="ellipse">
            <a:avLst/>
          </a:prstGeom>
          <a:solidFill>
            <a:schemeClr val="accent2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Oval 36"/>
          <p:cNvSpPr/>
          <p:nvPr/>
        </p:nvSpPr>
        <p:spPr>
          <a:xfrm>
            <a:off x="9144000" y="5562600"/>
            <a:ext cx="365760" cy="365760"/>
          </a:xfrm>
          <a:prstGeom prst="ellipse">
            <a:avLst/>
          </a:prstGeom>
          <a:solidFill>
            <a:schemeClr val="accent6"/>
          </a:solidFill>
          <a:ln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5" name="Group 37"/>
          <p:cNvGrpSpPr/>
          <p:nvPr/>
        </p:nvGrpSpPr>
        <p:grpSpPr>
          <a:xfrm>
            <a:off x="5844866" y="2895600"/>
            <a:ext cx="3855068" cy="2457510"/>
            <a:chOff x="2568266" y="3048000"/>
            <a:chExt cx="3855068" cy="2457510"/>
          </a:xfrm>
        </p:grpSpPr>
        <p:sp>
          <p:nvSpPr>
            <p:cNvPr id="39" name="TextBox 38"/>
            <p:cNvSpPr txBox="1"/>
            <p:nvPr/>
          </p:nvSpPr>
          <p:spPr>
            <a:xfrm>
              <a:off x="3954294" y="30480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96000" y="3257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68666" y="426720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91000" y="4019490"/>
              <a:ext cx="327334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8266" y="441960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81400" y="4857690"/>
              <a:ext cx="309700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38800" y="5105400"/>
              <a:ext cx="312906" cy="400110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620000" y="523869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525000" y="470529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0" y="3429000"/>
            <a:ext cx="309700" cy="400110"/>
          </a:xfrm>
          <a:prstGeom prst="rect">
            <a:avLst/>
          </a:prstGeom>
          <a:noFill/>
          <a:ln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grpSp>
        <p:nvGrpSpPr>
          <p:cNvPr id="6" name="Group 66"/>
          <p:cNvGrpSpPr/>
          <p:nvPr/>
        </p:nvGrpSpPr>
        <p:grpSpPr>
          <a:xfrm>
            <a:off x="8153400" y="2667000"/>
            <a:ext cx="1356360" cy="3261360"/>
            <a:chOff x="4876800" y="2819400"/>
            <a:chExt cx="1356360" cy="3261360"/>
          </a:xfrm>
        </p:grpSpPr>
        <p:cxnSp>
          <p:nvCxnSpPr>
            <p:cNvPr id="62" name="Straight Connector 61"/>
            <p:cNvCxnSpPr>
              <a:stCxn id="64" idx="4"/>
              <a:endCxn id="65" idx="0"/>
            </p:cNvCxnSpPr>
            <p:nvPr/>
          </p:nvCxnSpPr>
          <p:spPr>
            <a:xfrm rot="5400000">
              <a:off x="4404360" y="3840480"/>
              <a:ext cx="1539240" cy="228600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5" idx="5"/>
              <a:endCxn id="66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201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953000"/>
          </a:xfrm>
          <a:ln w="38100">
            <a:noFill/>
            <a:prstDash val="solid"/>
          </a:ln>
        </p:spPr>
        <p:txBody>
          <a:bodyPr>
            <a:normAutofit fontScale="92500" lnSpcReduction="20000"/>
          </a:bodyPr>
          <a:lstStyle/>
          <a:p>
            <a:r>
              <a:rPr lang="en-US" dirty="0"/>
              <a:t>A tour is a path that visits every node and (usually) returns to its starting node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dirty="0"/>
          </a:p>
          <a:p>
            <a:r>
              <a:rPr lang="en-US" dirty="0"/>
              <a:t>This tour costs </a:t>
            </a:r>
            <a:r>
              <a:rPr lang="en-US" dirty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Tours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4122196" y="3002280"/>
            <a:ext cx="4442684" cy="2895600"/>
            <a:chOff x="2598196" y="3002280"/>
            <a:chExt cx="4442684" cy="2895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4" name="Straight Connector 53"/>
            <p:cNvCxnSpPr>
              <a:stCxn id="37" idx="7"/>
              <a:endCxn id="35" idx="4"/>
            </p:cNvCxnSpPr>
            <p:nvPr/>
          </p:nvCxnSpPr>
          <p:spPr>
            <a:xfrm rot="5400000" flipH="1" flipV="1">
              <a:off x="6042436" y="4770120"/>
              <a:ext cx="1135604" cy="8612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7" idx="2"/>
              <a:endCxn id="36" idx="5"/>
            </p:cNvCxnSpPr>
            <p:nvPr/>
          </p:nvCxnSpPr>
          <p:spPr>
            <a:xfrm rot="10800000">
              <a:off x="2598196" y="5646196"/>
              <a:ext cx="3269204" cy="2516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33" idx="4"/>
              <a:endCxn id="34" idx="0"/>
            </p:cNvCxnSpPr>
            <p:nvPr/>
          </p:nvCxnSpPr>
          <p:spPr>
            <a:xfrm rot="5400000">
              <a:off x="4404360" y="3840480"/>
              <a:ext cx="1539240" cy="2286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32" idx="7"/>
              <a:endCxn id="33" idx="2"/>
            </p:cNvCxnSpPr>
            <p:nvPr/>
          </p:nvCxnSpPr>
          <p:spPr>
            <a:xfrm rot="5400000" flipH="1" flipV="1">
              <a:off x="3878356" y="2636520"/>
              <a:ext cx="861284" cy="159280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32" idx="3"/>
              <a:endCxn id="36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33" idx="5"/>
              <a:endCxn id="35" idx="1"/>
            </p:cNvCxnSpPr>
            <p:nvPr/>
          </p:nvCxnSpPr>
          <p:spPr>
            <a:xfrm rot="16200000" flipH="1">
              <a:off x="5569996" y="2979196"/>
              <a:ext cx="1189168" cy="1493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5" idx="2"/>
              <a:endCxn id="34" idx="6"/>
            </p:cNvCxnSpPr>
            <p:nvPr/>
          </p:nvCxnSpPr>
          <p:spPr>
            <a:xfrm rot="10800000" flipV="1">
              <a:off x="5242560" y="4450080"/>
              <a:ext cx="1615440" cy="4572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32" idx="5"/>
              <a:endCxn id="34" idx="1"/>
            </p:cNvCxnSpPr>
            <p:nvPr/>
          </p:nvCxnSpPr>
          <p:spPr>
            <a:xfrm rot="16200000" flipH="1">
              <a:off x="3893596" y="3741196"/>
              <a:ext cx="655768" cy="14177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6" idx="6"/>
              <a:endCxn id="34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34" idx="5"/>
              <a:endCxn id="37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/>
          <p:cNvSpPr/>
          <p:nvPr/>
        </p:nvSpPr>
        <p:spPr>
          <a:xfrm>
            <a:off x="4724400" y="3810000"/>
            <a:ext cx="365760" cy="365760"/>
          </a:xfrm>
          <a:prstGeom prst="ellipse">
            <a:avLst/>
          </a:prstGeom>
          <a:solidFill>
            <a:schemeClr val="accent3"/>
          </a:solidFill>
          <a:ln w="28575" cmpd="sng">
            <a:solidFill>
              <a:schemeClr val="accent1">
                <a:lumMod val="7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3" name="Oval 32"/>
          <p:cNvSpPr/>
          <p:nvPr/>
        </p:nvSpPr>
        <p:spPr>
          <a:xfrm>
            <a:off x="6629400" y="2819400"/>
            <a:ext cx="365760" cy="365760"/>
          </a:xfrm>
          <a:prstGeom prst="ellipse">
            <a:avLst/>
          </a:prstGeom>
          <a:solidFill>
            <a:schemeClr val="accent1"/>
          </a:solidFill>
          <a:ln w="38100" cmpd="sng"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6400800" y="4724400"/>
            <a:ext cx="365760" cy="365760"/>
          </a:xfrm>
          <a:prstGeom prst="ellipse">
            <a:avLst/>
          </a:prstGeom>
          <a:solidFill>
            <a:schemeClr val="accent4"/>
          </a:solidFill>
          <a:ln w="38100" cmpd="sng"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5" name="Oval 34"/>
          <p:cNvSpPr/>
          <p:nvPr/>
        </p:nvSpPr>
        <p:spPr>
          <a:xfrm>
            <a:off x="8382000" y="4267200"/>
            <a:ext cx="365760" cy="365760"/>
          </a:xfrm>
          <a:prstGeom prst="ellipse">
            <a:avLst/>
          </a:prstGeom>
          <a:solidFill>
            <a:schemeClr val="tx2"/>
          </a:solidFill>
          <a:ln w="38100" cmpd="sng"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810000" y="5334000"/>
            <a:ext cx="365760" cy="365760"/>
          </a:xfrm>
          <a:prstGeom prst="ellipse">
            <a:avLst/>
          </a:prstGeom>
          <a:solidFill>
            <a:schemeClr val="accent2"/>
          </a:solidFill>
          <a:ln w="38100" cmpd="sng"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Oval 36"/>
          <p:cNvSpPr/>
          <p:nvPr/>
        </p:nvSpPr>
        <p:spPr>
          <a:xfrm>
            <a:off x="7391400" y="5715000"/>
            <a:ext cx="365760" cy="365760"/>
          </a:xfrm>
          <a:prstGeom prst="ellipse">
            <a:avLst/>
          </a:prstGeom>
          <a:solidFill>
            <a:schemeClr val="accent6"/>
          </a:solidFill>
          <a:ln w="38100" cmpd="sng"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5" name="Group 37"/>
          <p:cNvGrpSpPr/>
          <p:nvPr/>
        </p:nvGrpSpPr>
        <p:grpSpPr>
          <a:xfrm>
            <a:off x="4092266" y="3048000"/>
            <a:ext cx="3855068" cy="2457510"/>
            <a:chOff x="2568266" y="3048000"/>
            <a:chExt cx="3855068" cy="2457510"/>
          </a:xfrm>
        </p:grpSpPr>
        <p:sp>
          <p:nvSpPr>
            <p:cNvPr id="39" name="TextBox 38"/>
            <p:cNvSpPr txBox="1"/>
            <p:nvPr/>
          </p:nvSpPr>
          <p:spPr>
            <a:xfrm>
              <a:off x="3954294" y="304800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96000" y="325749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68666" y="42672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91000" y="401949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8266" y="441960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81400" y="4857690"/>
              <a:ext cx="309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38800" y="51054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867400" y="5391090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772400" y="4857690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24600" y="3581400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grpSp>
        <p:nvGrpSpPr>
          <p:cNvPr id="6" name="Group 74"/>
          <p:cNvGrpSpPr/>
          <p:nvPr/>
        </p:nvGrpSpPr>
        <p:grpSpPr>
          <a:xfrm>
            <a:off x="3810000" y="2819400"/>
            <a:ext cx="4937760" cy="3261360"/>
            <a:chOff x="2286000" y="2819400"/>
            <a:chExt cx="4937760" cy="3261360"/>
          </a:xfrm>
        </p:grpSpPr>
        <p:cxnSp>
          <p:nvCxnSpPr>
            <p:cNvPr id="62" name="Straight Connector 61"/>
            <p:cNvCxnSpPr>
              <a:stCxn id="64" idx="2"/>
              <a:endCxn id="46" idx="7"/>
            </p:cNvCxnSpPr>
            <p:nvPr/>
          </p:nvCxnSpPr>
          <p:spPr>
            <a:xfrm rot="10800000" flipV="1">
              <a:off x="3512596" y="3002280"/>
              <a:ext cx="1592804" cy="861284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5" idx="5"/>
              <a:endCxn id="66" idx="1"/>
            </p:cNvCxnSpPr>
            <p:nvPr/>
          </p:nvCxnSpPr>
          <p:spPr>
            <a:xfrm rot="16200000" flipH="1">
              <a:off x="5188996" y="5036596"/>
              <a:ext cx="731968" cy="731968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5105400" y="28194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876800" y="47244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5867400" y="57150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200400" y="38100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>
              <a:stCxn id="32" idx="3"/>
              <a:endCxn id="36" idx="7"/>
            </p:cNvCxnSpPr>
            <p:nvPr/>
          </p:nvCxnSpPr>
          <p:spPr>
            <a:xfrm rot="5400000">
              <a:off x="2293396" y="4426996"/>
              <a:ext cx="1265368" cy="655768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36" idx="6"/>
              <a:endCxn id="65" idx="3"/>
            </p:cNvCxnSpPr>
            <p:nvPr/>
          </p:nvCxnSpPr>
          <p:spPr>
            <a:xfrm flipV="1">
              <a:off x="2651760" y="5036596"/>
              <a:ext cx="2278604" cy="480284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2286000" y="53340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858000" y="4267200"/>
              <a:ext cx="365760" cy="365760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9" name="Straight Connector 68"/>
            <p:cNvCxnSpPr>
              <a:stCxn id="37" idx="7"/>
              <a:endCxn id="35" idx="4"/>
            </p:cNvCxnSpPr>
            <p:nvPr/>
          </p:nvCxnSpPr>
          <p:spPr>
            <a:xfrm rot="5400000" flipH="1" flipV="1">
              <a:off x="6042436" y="4770120"/>
              <a:ext cx="1135604" cy="861284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8" idx="1"/>
              <a:endCxn id="33" idx="5"/>
            </p:cNvCxnSpPr>
            <p:nvPr/>
          </p:nvCxnSpPr>
          <p:spPr>
            <a:xfrm rot="16200000" flipV="1">
              <a:off x="5569996" y="2979196"/>
              <a:ext cx="1189168" cy="1493968"/>
            </a:xfrm>
            <a:prstGeom prst="line">
              <a:avLst/>
            </a:prstGeom>
            <a:ln w="57150" cmpd="sng">
              <a:solidFill>
                <a:srgbClr val="FF0000"/>
              </a:solidFill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792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Graph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graph is more abstract than a stack or a queue</a:t>
            </a:r>
          </a:p>
          <a:p>
            <a:pPr lvl="1"/>
            <a:r>
              <a:rPr lang="en-US" dirty="0"/>
              <a:t>But we can still think of some general operations we need</a:t>
            </a:r>
          </a:p>
          <a:p>
            <a:r>
              <a:rPr lang="en-US" dirty="0"/>
              <a:t>V()</a:t>
            </a:r>
          </a:p>
          <a:p>
            <a:pPr lvl="1"/>
            <a:r>
              <a:rPr lang="en-US" dirty="0"/>
              <a:t>Get the number of nodes (vertices)</a:t>
            </a:r>
          </a:p>
          <a:p>
            <a:r>
              <a:rPr lang="en-US" dirty="0"/>
              <a:t>E()</a:t>
            </a:r>
          </a:p>
          <a:p>
            <a:pPr lvl="1"/>
            <a:r>
              <a:rPr lang="en-US" dirty="0"/>
              <a:t>Get the number of edges</a:t>
            </a:r>
          </a:p>
          <a:p>
            <a:r>
              <a:rPr lang="en-US" dirty="0" err="1"/>
              <a:t>addEdge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 an edge between node </a:t>
            </a:r>
            <a:r>
              <a:rPr lang="en-US" i="1" dirty="0"/>
              <a:t>v</a:t>
            </a:r>
            <a:r>
              <a:rPr lang="en-US" dirty="0"/>
              <a:t> and node </a:t>
            </a:r>
            <a:r>
              <a:rPr lang="en-US" i="1" dirty="0"/>
              <a:t>w</a:t>
            </a:r>
          </a:p>
          <a:p>
            <a:r>
              <a:rPr lang="en-US" dirty="0"/>
              <a:t>adjacent(</a:t>
            </a:r>
            <a:r>
              <a:rPr lang="en-US" i="1" dirty="0"/>
              <a:t>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 a list of nodes adjacent to </a:t>
            </a:r>
            <a:r>
              <a:rPr lang="en-US" i="1" dirty="0"/>
              <a:t>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3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graph is generally </a:t>
            </a:r>
            <a:r>
              <a:rPr lang="en-US" b="1" dirty="0"/>
              <a:t>not</a:t>
            </a:r>
            <a:r>
              <a:rPr lang="en-US" dirty="0"/>
              <a:t> like a list or a symbol table</a:t>
            </a:r>
          </a:p>
          <a:p>
            <a:r>
              <a:rPr lang="en-US" dirty="0"/>
              <a:t>We usually don't want to keep adding and removing data from the graph</a:t>
            </a:r>
          </a:p>
          <a:p>
            <a:r>
              <a:rPr lang="en-US" dirty="0"/>
              <a:t>Instead, a graph is a set of relationships</a:t>
            </a:r>
          </a:p>
          <a:p>
            <a:r>
              <a:rPr lang="en-US" dirty="0"/>
              <a:t>We want to look at a (usually unchanging) graph and determine various properties of it</a:t>
            </a:r>
          </a:p>
          <a:p>
            <a:r>
              <a:rPr lang="en-US" dirty="0"/>
              <a:t>We usually don't care about the efficiency of adding or removing nodes</a:t>
            </a:r>
          </a:p>
        </p:txBody>
      </p:sp>
    </p:spTree>
    <p:extLst>
      <p:ext uri="{BB962C8B-B14F-4D97-AF65-F5344CB8AC3E}">
        <p14:creationId xmlns:p14="http://schemas.microsoft.com/office/powerpoint/2010/main" val="66622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graph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book mentions four implementations:</a:t>
            </a:r>
          </a:p>
          <a:p>
            <a:pPr lvl="1"/>
            <a:r>
              <a:rPr lang="en-US" b="1" dirty="0"/>
              <a:t>Adjacency matrix</a:t>
            </a:r>
          </a:p>
          <a:p>
            <a:pPr lvl="1"/>
            <a:r>
              <a:rPr lang="en-US" dirty="0"/>
              <a:t>Array of edges</a:t>
            </a:r>
          </a:p>
          <a:p>
            <a:pPr lvl="1"/>
            <a:r>
              <a:rPr lang="en-US" b="1" dirty="0"/>
              <a:t>Adjacency lists</a:t>
            </a:r>
          </a:p>
          <a:p>
            <a:pPr lvl="1"/>
            <a:r>
              <a:rPr lang="en-US" dirty="0"/>
              <a:t>Adjacency sets</a:t>
            </a:r>
          </a:p>
          <a:p>
            <a:r>
              <a:rPr lang="en-US" dirty="0"/>
              <a:t>We will talk about adjacency matrices and adjacency lists</a:t>
            </a:r>
          </a:p>
        </p:txBody>
      </p:sp>
    </p:spTree>
    <p:extLst>
      <p:ext uri="{BB962C8B-B14F-4D97-AF65-F5344CB8AC3E}">
        <p14:creationId xmlns:p14="http://schemas.microsoft.com/office/powerpoint/2010/main" val="100172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graph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book mentions four implementations:</a:t>
            </a:r>
          </a:p>
          <a:p>
            <a:pPr lvl="1"/>
            <a:r>
              <a:rPr lang="en-US" b="1" dirty="0"/>
              <a:t>Adjacency matrix</a:t>
            </a:r>
          </a:p>
          <a:p>
            <a:pPr lvl="1"/>
            <a:r>
              <a:rPr lang="en-US" dirty="0"/>
              <a:t>Array of edges</a:t>
            </a:r>
          </a:p>
          <a:p>
            <a:pPr lvl="1"/>
            <a:r>
              <a:rPr lang="en-US" b="1" dirty="0"/>
              <a:t>Adjacency lists</a:t>
            </a:r>
          </a:p>
          <a:p>
            <a:pPr lvl="1"/>
            <a:r>
              <a:rPr lang="en-US" dirty="0"/>
              <a:t>Adjacency sets</a:t>
            </a:r>
          </a:p>
          <a:p>
            <a:r>
              <a:rPr lang="en-US" dirty="0"/>
              <a:t>We will talk about adjacency matrices and adjacency lists</a:t>
            </a:r>
          </a:p>
        </p:txBody>
      </p:sp>
    </p:spTree>
    <p:extLst>
      <p:ext uri="{BB962C8B-B14F-4D97-AF65-F5344CB8AC3E}">
        <p14:creationId xmlns:p14="http://schemas.microsoft.com/office/powerpoint/2010/main" val="75313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simple way of keeping track of the edges in a graph is an </a:t>
            </a:r>
            <a:r>
              <a:rPr lang="en-US" b="1" dirty="0"/>
              <a:t>adjacency matrix</a:t>
            </a:r>
          </a:p>
          <a:p>
            <a:r>
              <a:rPr lang="en-US" dirty="0"/>
              <a:t>An adjacency matrix is an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matrix where </a:t>
            </a:r>
            <a:r>
              <a:rPr lang="en-US" b="1" i="1" dirty="0"/>
              <a:t>n</a:t>
            </a:r>
            <a:r>
              <a:rPr lang="en-US" dirty="0"/>
              <a:t> is the number of nodes</a:t>
            </a:r>
          </a:p>
          <a:p>
            <a:r>
              <a:rPr lang="en-US" dirty="0"/>
              <a:t>The number in row </a:t>
            </a:r>
            <a:r>
              <a:rPr lang="en-US" b="1" i="1" dirty="0" err="1"/>
              <a:t>i</a:t>
            </a:r>
            <a:r>
              <a:rPr lang="en-US" dirty="0"/>
              <a:t> column </a:t>
            </a:r>
            <a:r>
              <a:rPr lang="en-US" b="1" i="1" dirty="0"/>
              <a:t>j </a:t>
            </a:r>
            <a:r>
              <a:rPr lang="en-US" dirty="0"/>
              <a:t>is the number of edges between node </a:t>
            </a:r>
            <a:r>
              <a:rPr lang="en-US" b="1" i="1" dirty="0" err="1"/>
              <a:t>i</a:t>
            </a:r>
            <a:r>
              <a:rPr lang="en-US" dirty="0"/>
              <a:t> and node </a:t>
            </a:r>
            <a:r>
              <a:rPr lang="en-US" b="1" i="1" dirty="0"/>
              <a:t>j</a:t>
            </a:r>
          </a:p>
          <a:p>
            <a:r>
              <a:rPr lang="en-US" dirty="0"/>
              <a:t>Undirected graphs have symmetrical adjacency matrices</a:t>
            </a:r>
          </a:p>
          <a:p>
            <a:r>
              <a:rPr lang="en-US" dirty="0"/>
              <a:t>The weakness of an adjacency matrix is that it uses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space, even for sparse graphs</a:t>
            </a:r>
          </a:p>
        </p:txBody>
      </p:sp>
    </p:spTree>
    <p:extLst>
      <p:ext uri="{BB962C8B-B14F-4D97-AF65-F5344CB8AC3E}">
        <p14:creationId xmlns:p14="http://schemas.microsoft.com/office/powerpoint/2010/main" val="3792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 example</a:t>
            </a:r>
          </a:p>
        </p:txBody>
      </p:sp>
      <p:cxnSp>
        <p:nvCxnSpPr>
          <p:cNvPr id="10" name="Straight Connector 9"/>
          <p:cNvCxnSpPr>
            <a:stCxn id="4" idx="6"/>
            <a:endCxn id="8" idx="2"/>
          </p:cNvCxnSpPr>
          <p:nvPr/>
        </p:nvCxnSpPr>
        <p:spPr>
          <a:xfrm flipV="1">
            <a:off x="21336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8" idx="5"/>
            <a:endCxn id="5" idx="1"/>
          </p:cNvCxnSpPr>
          <p:nvPr/>
        </p:nvCxnSpPr>
        <p:spPr>
          <a:xfrm rot="16200000" flipH="1">
            <a:off x="38842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4" name="Straight Connector 13"/>
          <p:cNvCxnSpPr>
            <a:stCxn id="8" idx="4"/>
            <a:endCxn id="7" idx="0"/>
          </p:cNvCxnSpPr>
          <p:nvPr/>
        </p:nvCxnSpPr>
        <p:spPr>
          <a:xfrm rot="16200000" flipH="1">
            <a:off x="30099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6" name="Straight Connector 15"/>
          <p:cNvCxnSpPr>
            <a:stCxn id="7" idx="7"/>
            <a:endCxn id="5" idx="4"/>
          </p:cNvCxnSpPr>
          <p:nvPr/>
        </p:nvCxnSpPr>
        <p:spPr>
          <a:xfrm rot="5400000" flipH="1" flipV="1">
            <a:off x="39795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8" idx="3"/>
            <a:endCxn id="6" idx="7"/>
          </p:cNvCxnSpPr>
          <p:nvPr/>
        </p:nvCxnSpPr>
        <p:spPr>
          <a:xfrm rot="5400000">
            <a:off x="17506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6" idx="6"/>
            <a:endCxn id="7" idx="3"/>
          </p:cNvCxnSpPr>
          <p:nvPr/>
        </p:nvCxnSpPr>
        <p:spPr>
          <a:xfrm flipV="1">
            <a:off x="27432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6002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3434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2098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8100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4290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87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 example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3" name="Straight Arrow Connector 22"/>
          <p:cNvCxnSpPr>
            <a:stCxn id="5" idx="4"/>
            <a:endCxn id="7" idx="7"/>
          </p:cNvCxnSpPr>
          <p:nvPr/>
        </p:nvCxnSpPr>
        <p:spPr>
          <a:xfrm rot="5400000">
            <a:off x="3903337" y="4248151"/>
            <a:ext cx="916315" cy="344815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2" name="Shape 41"/>
          <p:cNvCxnSpPr>
            <a:stCxn id="6" idx="0"/>
            <a:endCxn id="7" idx="2"/>
          </p:cNvCxnSpPr>
          <p:nvPr/>
        </p:nvCxnSpPr>
        <p:spPr>
          <a:xfrm rot="5400000" flipH="1" flipV="1">
            <a:off x="2819400" y="4648200"/>
            <a:ext cx="495300" cy="13335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4" name="Shape 43"/>
          <p:cNvCxnSpPr>
            <a:stCxn id="7" idx="3"/>
            <a:endCxn id="6" idx="6"/>
          </p:cNvCxnSpPr>
          <p:nvPr/>
        </p:nvCxnSpPr>
        <p:spPr>
          <a:xfrm rot="5400000">
            <a:off x="2952752" y="4970136"/>
            <a:ext cx="573415" cy="11449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64" name="Straight Arrow Connector 63"/>
          <p:cNvCxnSpPr>
            <a:stCxn id="4" idx="6"/>
            <a:endCxn id="8" idx="2"/>
          </p:cNvCxnSpPr>
          <p:nvPr/>
        </p:nvCxnSpPr>
        <p:spPr>
          <a:xfrm flipV="1">
            <a:off x="2057400" y="2781300"/>
            <a:ext cx="12954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4" name="Shape 73"/>
          <p:cNvCxnSpPr>
            <a:stCxn id="5" idx="0"/>
            <a:endCxn id="8" idx="6"/>
          </p:cNvCxnSpPr>
          <p:nvPr/>
        </p:nvCxnSpPr>
        <p:spPr>
          <a:xfrm rot="16200000" flipV="1">
            <a:off x="38862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6" name="Shape 75"/>
          <p:cNvCxnSpPr>
            <a:stCxn id="8" idx="5"/>
            <a:endCxn id="5" idx="2"/>
          </p:cNvCxnSpPr>
          <p:nvPr/>
        </p:nvCxnSpPr>
        <p:spPr>
          <a:xfrm rot="16200000" flipH="1">
            <a:off x="3674736" y="3103235"/>
            <a:ext cx="725815" cy="459115"/>
          </a:xfrm>
          <a:prstGeom prst="curvedConnector2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78" name="Straight Arrow Connector 77"/>
          <p:cNvCxnSpPr>
            <a:stCxn id="8" idx="4"/>
            <a:endCxn id="7" idx="0"/>
          </p:cNvCxnSpPr>
          <p:nvPr/>
        </p:nvCxnSpPr>
        <p:spPr>
          <a:xfrm rot="16200000" flipH="1">
            <a:off x="2933700" y="3733800"/>
            <a:ext cx="1752600" cy="381000"/>
          </a:xfrm>
          <a:prstGeom prst="straightConnector1">
            <a:avLst/>
          </a:prstGeom>
          <a:ln w="38100" cmpd="sng">
            <a:solidFill>
              <a:schemeClr val="tx2"/>
            </a:solidFill>
            <a:tailEnd type="triangle" w="lg" len="lg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4" name="Oval 3"/>
          <p:cNvSpPr/>
          <p:nvPr/>
        </p:nvSpPr>
        <p:spPr>
          <a:xfrm>
            <a:off x="15240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42672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1336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37338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33528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6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Multigraph</a:t>
            </a:r>
            <a:r>
              <a:rPr lang="en-US" dirty="0"/>
              <a:t> example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791200" y="1905000"/>
          <a:ext cx="4572000" cy="439420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367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6" name="Straight Connector 15"/>
          <p:cNvCxnSpPr>
            <a:stCxn id="22" idx="6"/>
            <a:endCxn id="28" idx="2"/>
          </p:cNvCxnSpPr>
          <p:nvPr/>
        </p:nvCxnSpPr>
        <p:spPr>
          <a:xfrm flipV="1">
            <a:off x="1981200" y="2781300"/>
            <a:ext cx="12954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7" name="Straight Connector 16"/>
          <p:cNvCxnSpPr>
            <a:stCxn id="28" idx="5"/>
            <a:endCxn id="24" idx="1"/>
          </p:cNvCxnSpPr>
          <p:nvPr/>
        </p:nvCxnSpPr>
        <p:spPr>
          <a:xfrm rot="16200000" flipH="1">
            <a:off x="3731885" y="2969885"/>
            <a:ext cx="537230" cy="5372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8" name="Straight Connector 17"/>
          <p:cNvCxnSpPr>
            <a:stCxn id="28" idx="4"/>
            <a:endCxn id="27" idx="0"/>
          </p:cNvCxnSpPr>
          <p:nvPr/>
        </p:nvCxnSpPr>
        <p:spPr>
          <a:xfrm rot="16200000" flipH="1">
            <a:off x="2857500" y="3733800"/>
            <a:ext cx="1752600" cy="38100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19" name="Straight Connector 18"/>
          <p:cNvCxnSpPr>
            <a:stCxn id="27" idx="7"/>
            <a:endCxn id="24" idx="4"/>
          </p:cNvCxnSpPr>
          <p:nvPr/>
        </p:nvCxnSpPr>
        <p:spPr>
          <a:xfrm rot="5400000" flipH="1" flipV="1">
            <a:off x="3827136" y="4248152"/>
            <a:ext cx="916315" cy="3448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0" name="Straight Connector 19"/>
          <p:cNvCxnSpPr>
            <a:stCxn id="28" idx="3"/>
            <a:endCxn id="26" idx="7"/>
          </p:cNvCxnSpPr>
          <p:nvPr/>
        </p:nvCxnSpPr>
        <p:spPr>
          <a:xfrm rot="5400000">
            <a:off x="1598285" y="3884285"/>
            <a:ext cx="2670830" cy="842030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21" name="Straight Connector 20"/>
          <p:cNvCxnSpPr>
            <a:stCxn id="26" idx="6"/>
            <a:endCxn id="27" idx="3"/>
          </p:cNvCxnSpPr>
          <p:nvPr/>
        </p:nvCxnSpPr>
        <p:spPr>
          <a:xfrm flipV="1">
            <a:off x="2590801" y="5255886"/>
            <a:ext cx="1144915" cy="573415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2" name="Curved Connector 31"/>
          <p:cNvCxnSpPr>
            <a:stCxn id="22" idx="0"/>
            <a:endCxn id="28" idx="1"/>
          </p:cNvCxnSpPr>
          <p:nvPr/>
        </p:nvCxnSpPr>
        <p:spPr>
          <a:xfrm rot="5400000" flipH="1" flipV="1">
            <a:off x="2383166" y="1924052"/>
            <a:ext cx="302885" cy="1640215"/>
          </a:xfrm>
          <a:prstGeom prst="curvedConnector3">
            <a:avLst>
              <a:gd name="adj1" fmla="val 201265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37" name="Shape 36"/>
          <p:cNvCxnSpPr>
            <a:stCxn id="27" idx="4"/>
            <a:endCxn id="27" idx="6"/>
          </p:cNvCxnSpPr>
          <p:nvPr/>
        </p:nvCxnSpPr>
        <p:spPr>
          <a:xfrm rot="5400000" flipH="1" flipV="1">
            <a:off x="3924300" y="5067300"/>
            <a:ext cx="266700" cy="266700"/>
          </a:xfrm>
          <a:prstGeom prst="curvedConnector4">
            <a:avLst>
              <a:gd name="adj1" fmla="val -85714"/>
              <a:gd name="adj2" fmla="val 185714"/>
            </a:avLst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1" name="Shape 40"/>
          <p:cNvCxnSpPr>
            <a:stCxn id="28" idx="6"/>
            <a:endCxn id="24" idx="0"/>
          </p:cNvCxnSpPr>
          <p:nvPr/>
        </p:nvCxnSpPr>
        <p:spPr>
          <a:xfrm>
            <a:off x="3810000" y="2781300"/>
            <a:ext cx="647700" cy="6477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7" name="Shape 46"/>
          <p:cNvCxnSpPr>
            <a:stCxn id="26" idx="0"/>
            <a:endCxn id="28" idx="2"/>
          </p:cNvCxnSpPr>
          <p:nvPr/>
        </p:nvCxnSpPr>
        <p:spPr>
          <a:xfrm rot="5400000" flipH="1" flipV="1">
            <a:off x="1409700" y="36957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cxnSp>
        <p:nvCxnSpPr>
          <p:cNvPr id="49" name="Shape 48"/>
          <p:cNvCxnSpPr>
            <a:stCxn id="28" idx="4"/>
            <a:endCxn id="26" idx="6"/>
          </p:cNvCxnSpPr>
          <p:nvPr/>
        </p:nvCxnSpPr>
        <p:spPr>
          <a:xfrm rot="5400000">
            <a:off x="1676400" y="3962400"/>
            <a:ext cx="2781300" cy="952500"/>
          </a:xfrm>
          <a:prstGeom prst="curvedConnector2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cxnSp>
      <p:sp>
        <p:nvSpPr>
          <p:cNvPr id="22" name="Oval 21"/>
          <p:cNvSpPr/>
          <p:nvPr/>
        </p:nvSpPr>
        <p:spPr>
          <a:xfrm>
            <a:off x="1447800" y="2895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24" name="Oval 23"/>
          <p:cNvSpPr/>
          <p:nvPr/>
        </p:nvSpPr>
        <p:spPr>
          <a:xfrm>
            <a:off x="4191000" y="34290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2057400" y="5562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7" name="Oval 26"/>
          <p:cNvSpPr/>
          <p:nvPr/>
        </p:nvSpPr>
        <p:spPr>
          <a:xfrm>
            <a:off x="3657600" y="4800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" name="Oval 27"/>
          <p:cNvSpPr/>
          <p:nvPr/>
        </p:nvSpPr>
        <p:spPr>
          <a:xfrm>
            <a:off x="3276600" y="2514600"/>
            <a:ext cx="533400" cy="533400"/>
          </a:xfrm>
          <a:prstGeom prst="ellipse">
            <a:avLst/>
          </a:prstGeom>
          <a:ln w="38100" cmpd="sng"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0541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representations</a:t>
            </a:r>
          </a:p>
          <a:p>
            <a:r>
              <a:rPr lang="en-US" dirty="0"/>
              <a:t>Depth first search</a:t>
            </a:r>
          </a:p>
          <a:p>
            <a:r>
              <a:rPr lang="en-US" dirty="0"/>
              <a:t>Breadth first  search</a:t>
            </a:r>
          </a:p>
          <a:p>
            <a:r>
              <a:rPr lang="en-US" dirty="0"/>
              <a:t>Topological sort</a:t>
            </a:r>
          </a:p>
          <a:p>
            <a:r>
              <a:rPr lang="en-US" dirty="0"/>
              <a:t>Connectivity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r>
              <a:rPr lang="en-US" dirty="0"/>
              <a:t>Keep working on Assignment 4</a:t>
            </a:r>
          </a:p>
          <a:p>
            <a:pPr lvl="1"/>
            <a:r>
              <a:rPr lang="en-US" dirty="0"/>
              <a:t>Due Friday!</a:t>
            </a:r>
          </a:p>
          <a:p>
            <a:r>
              <a:rPr lang="en-US" dirty="0"/>
              <a:t>Read 4.2 and 4.3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 in the Java Collections Framework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Java interface for maps is, unsurprisingly,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Map&lt;K,V&gt;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is the type of the key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is the type of the value</a:t>
            </a:r>
          </a:p>
          <a:p>
            <a:pPr lvl="1"/>
            <a:r>
              <a:rPr lang="en-US" dirty="0"/>
              <a:t>Yes, it's a container with </a:t>
            </a:r>
            <a:r>
              <a:rPr lang="en-US" b="1" dirty="0"/>
              <a:t>two</a:t>
            </a:r>
            <a:r>
              <a:rPr lang="en-US" dirty="0"/>
              <a:t> generic types</a:t>
            </a:r>
          </a:p>
          <a:p>
            <a:r>
              <a:rPr lang="en-US" dirty="0"/>
              <a:t>Any Java class that implements this interface can do the important things that you need for a map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get(Object key)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containsKey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key)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put(K key, V value)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 Java gods love us, they provided two main implementations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interface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Hash 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be useful,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have a meaningful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&lt;K,V&gt;</a:t>
            </a:r>
          </a:p>
          <a:p>
            <a:pPr lvl="1"/>
            <a:r>
              <a:rPr lang="en-US" b="1" dirty="0"/>
              <a:t>Balanced binary search tree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To work,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dirty="0"/>
              <a:t> must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 you can supply a comparator when you create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8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see some code to keep track of some people's favorite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0480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Map&lt;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String,Integer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favorites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"John"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42); 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2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Autoboxes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value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"Paul"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101);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13);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favorites.put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"Ringo"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7);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favorites.containsKey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favorites.get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"George"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66404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2359</TotalTime>
  <Words>1266</Words>
  <Application>Microsoft Office PowerPoint</Application>
  <PresentationFormat>Widescreen</PresentationFormat>
  <Paragraphs>409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4</vt:lpstr>
      <vt:lpstr>Maps in the Java Collections Framework</vt:lpstr>
      <vt:lpstr>JCF Map</vt:lpstr>
      <vt:lpstr>JCF implementation</vt:lpstr>
      <vt:lpstr>Code example</vt:lpstr>
      <vt:lpstr>JCF Set</vt:lpstr>
      <vt:lpstr>Time trials</vt:lpstr>
      <vt:lpstr>Graphs</vt:lpstr>
      <vt:lpstr>What is a graph?</vt:lpstr>
      <vt:lpstr>Adjacency</vt:lpstr>
      <vt:lpstr>Lots of flavors of graphs</vt:lpstr>
      <vt:lpstr>Triangle inequality</vt:lpstr>
      <vt:lpstr>Directed graphs</vt:lpstr>
      <vt:lpstr>Connected graphs</vt:lpstr>
      <vt:lpstr>The other extreme</vt:lpstr>
      <vt:lpstr>Subgraphs</vt:lpstr>
      <vt:lpstr>Trees</vt:lpstr>
      <vt:lpstr>Paths</vt:lpstr>
      <vt:lpstr>Weighted paths</vt:lpstr>
      <vt:lpstr>Tours</vt:lpstr>
      <vt:lpstr>Undirected Graph ADT</vt:lpstr>
      <vt:lpstr>The purpose of graphs</vt:lpstr>
      <vt:lpstr>Implementing the graph ADT</vt:lpstr>
      <vt:lpstr>Implementing the graph ADT</vt:lpstr>
      <vt:lpstr>Adjacency matrix</vt:lpstr>
      <vt:lpstr>Adjacency matrix example</vt:lpstr>
      <vt:lpstr>Directed graph example</vt:lpstr>
      <vt:lpstr>Multigraph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302</cp:revision>
  <dcterms:created xsi:type="dcterms:W3CDTF">2009-08-24T20:26:10Z</dcterms:created>
  <dcterms:modified xsi:type="dcterms:W3CDTF">2024-10-21T15:17:28Z</dcterms:modified>
</cp:coreProperties>
</file>